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15"/>
  </p:notesMasterIdLst>
  <p:sldIdLst>
    <p:sldId id="260" r:id="rId2"/>
    <p:sldId id="271" r:id="rId3"/>
    <p:sldId id="270" r:id="rId4"/>
    <p:sldId id="259" r:id="rId5"/>
    <p:sldId id="265" r:id="rId6"/>
    <p:sldId id="261" r:id="rId7"/>
    <p:sldId id="272" r:id="rId8"/>
    <p:sldId id="273" r:id="rId9"/>
    <p:sldId id="262" r:id="rId10"/>
    <p:sldId id="263" r:id="rId11"/>
    <p:sldId id="268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0033"/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6.2b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Document analysis</a:t>
            </a:r>
            <a:br>
              <a:rPr lang="en-US" sz="3200" dirty="0" smtClean="0"/>
            </a:br>
            <a:r>
              <a:rPr lang="en-US" sz="3200" dirty="0" smtClean="0"/>
              <a:t>for retrieval and information extraction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70 min                                                   Includes audio.</a:t>
            </a: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14478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3.4 Named entity recognition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38100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Lecture Notes p. 226 – 227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Look at the examples. They should be self-explanatory.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The audio talks about why this is important.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4 min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2" name="UBLIS571DS-06.2b-2Lecture6.2bDocumentAnalysisSlidesSlide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3505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458200" cy="14478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3.5 Text structure. </a:t>
            </a:r>
            <a:br>
              <a:rPr lang="en-US" sz="3000" dirty="0" smtClean="0"/>
            </a:br>
            <a:r>
              <a:rPr lang="en-US" sz="3000" dirty="0" smtClean="0"/>
              <a:t>Cohesion (grammatical)</a:t>
            </a:r>
            <a:br>
              <a:rPr lang="en-US" sz="3000" dirty="0" smtClean="0"/>
            </a:br>
            <a:r>
              <a:rPr lang="en-US" sz="3000" dirty="0" smtClean="0"/>
              <a:t>Coherence (lexical – semantic)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36576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Read Lecture Notes p. 228 – 229.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Lecture Notes p. 230 – 231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Listen to the audio while following in the Lecture Notes (5 min)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39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10 min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  <p:pic>
        <p:nvPicPr>
          <p:cNvPr id="2" name="UBLIS571DS-06.2b-2Lecture6.2bDocumentAnalysisSlidesSlide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306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3.5.3 </a:t>
            </a:r>
            <a:r>
              <a:rPr lang="en-US" sz="3000" dirty="0"/>
              <a:t>Introduction to the analysis of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how </a:t>
            </a:r>
            <a:r>
              <a:rPr lang="en-US" sz="3000" dirty="0"/>
              <a:t>relationships are expressed in </a:t>
            </a:r>
            <a:r>
              <a:rPr lang="en-US" sz="3000" dirty="0" smtClean="0"/>
              <a:t>text Application to information extraction</a:t>
            </a:r>
            <a:endParaRPr lang="en-US" sz="30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23996"/>
            <a:ext cx="8763000" cy="5157804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Read Lecture Notes p. 232, then </a:t>
            </a:r>
            <a:r>
              <a:rPr lang="en-US" sz="1800" dirty="0">
                <a:solidFill>
                  <a:schemeClr val="bg1"/>
                </a:solidFill>
              </a:rPr>
              <a:t>study the second example from Crombie (p. </a:t>
            </a:r>
            <a:r>
              <a:rPr lang="en-US" sz="1800" dirty="0" smtClean="0">
                <a:solidFill>
                  <a:schemeClr val="bg1"/>
                </a:solidFill>
              </a:rPr>
              <a:t>234) to find all the ways in which the relationship A &lt;</a:t>
            </a:r>
            <a:r>
              <a:rPr lang="en-US" sz="1800" i="1" dirty="0" smtClean="0">
                <a:solidFill>
                  <a:schemeClr val="bg1"/>
                </a:solidFill>
              </a:rPr>
              <a:t>causes</a:t>
            </a:r>
            <a:r>
              <a:rPr lang="en-US" sz="1800" dirty="0" smtClean="0">
                <a:solidFill>
                  <a:schemeClr val="bg1"/>
                </a:solidFill>
              </a:rPr>
              <a:t>&gt; B is expressed.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In the top part, mentions of the same referent (object, action, or adjective) are connected through lines.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spc="-20" dirty="0" smtClean="0">
                <a:solidFill>
                  <a:schemeClr val="bg1"/>
                </a:solidFill>
              </a:rPr>
              <a:t>In the bottom part, relationship types (e.g. </a:t>
            </a:r>
            <a:r>
              <a:rPr lang="en-US" sz="1800" i="1" spc="-20" dirty="0" smtClean="0">
                <a:solidFill>
                  <a:schemeClr val="bg1"/>
                </a:solidFill>
              </a:rPr>
              <a:t>cause</a:t>
            </a:r>
            <a:r>
              <a:rPr lang="en-US" sz="1800" spc="-20" dirty="0" smtClean="0">
                <a:solidFill>
                  <a:schemeClr val="bg1"/>
                </a:solidFill>
              </a:rPr>
              <a:t>) are labeled to make your task easier.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800" spc="-10" dirty="0" smtClean="0">
                <a:solidFill>
                  <a:schemeClr val="bg1"/>
                </a:solidFill>
              </a:rPr>
              <a:t>After your own exploration listen to Audio 1; it explains the second example (7 min).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                                                                                                 Audio 1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Then study p. 235.  Explanation in Audio 2 (4 min).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                                                                                                Audio 2 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Optional: apply what you have learned to analyzing </a:t>
            </a:r>
            <a:r>
              <a:rPr lang="en-US" sz="1800" dirty="0">
                <a:solidFill>
                  <a:schemeClr val="bg1"/>
                </a:solidFill>
              </a:rPr>
              <a:t>E</a:t>
            </a:r>
            <a:r>
              <a:rPr lang="en-US" sz="1800" dirty="0" smtClean="0">
                <a:solidFill>
                  <a:schemeClr val="bg1"/>
                </a:solidFill>
              </a:rPr>
              <a:t>xample 1 from Crombie.</a:t>
            </a:r>
          </a:p>
          <a:p>
            <a:pPr marL="0" indent="0">
              <a:spcBef>
                <a:spcPts val="450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20 min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2" name="UBLIS571DS-06.2b-2Lecture6.2bDocumentAnalysisSlidesSlide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5035" y="3810000"/>
            <a:ext cx="487363" cy="487363"/>
          </a:xfrm>
          <a:prstGeom prst="rect">
            <a:avLst/>
          </a:prstGeom>
        </p:spPr>
      </p:pic>
      <p:pic>
        <p:nvPicPr>
          <p:cNvPr id="3" name="UBLIS571DS-06.2b-2Lecture6.2bDocumentAnalysisSlidesSlide8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5035" y="4707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3.6 Extracting data</a:t>
            </a:r>
            <a:br>
              <a:rPr lang="en-US" sz="3000" dirty="0" smtClean="0"/>
            </a:br>
            <a:r>
              <a:rPr lang="en-US" sz="3000" dirty="0" smtClean="0"/>
              <a:t>through slot filling in frames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377281"/>
            <a:ext cx="8458200" cy="364251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Lecture Notes p. 236, with examples on p. 237: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Read p. 236, first box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audio explains the rest (8 min)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11 min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13</a:t>
            </a:fld>
            <a:endParaRPr lang="en-US" dirty="0"/>
          </a:p>
        </p:txBody>
      </p:sp>
      <p:pic>
        <p:nvPicPr>
          <p:cNvPr id="2" name="UBLIS571DS-06.2b-2Lecture6.2bDocumentAnalysisSlidesSlide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0757" y="3399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636807"/>
              </p:ext>
            </p:extLst>
          </p:nvPr>
        </p:nvGraphicFramePr>
        <p:xfrm>
          <a:off x="304800" y="1066800"/>
          <a:ext cx="8610599" cy="514696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715000"/>
                <a:gridCol w="1752600"/>
                <a:gridCol w="1142999"/>
              </a:tblGrid>
              <a:tr h="42672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 Overview of document/text analysis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5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2 Approaches to document/text analysis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5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6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 Linguistic techniques. Overview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6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2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3.1 Query expansion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7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2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3.2 Noun phrases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8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3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3.3 Word sense disambiguation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9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5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3.4 Named entity recognition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10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3.5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Text structure.</a:t>
                      </a:r>
                      <a:r>
                        <a:rPr lang="en-US" sz="1500" baseline="0" dirty="0" smtClean="0"/>
                        <a:t> Cohesion and coherence.</a:t>
                      </a:r>
                      <a:br>
                        <a:rPr lang="en-US" sz="1500" baseline="0" dirty="0" smtClean="0"/>
                      </a:br>
                      <a:r>
                        <a:rPr lang="en-US" sz="1500" baseline="0" dirty="0" smtClean="0"/>
                        <a:t>       Anaphora resolution. I</a:t>
                      </a:r>
                      <a:r>
                        <a:rPr lang="en-US" sz="1500" dirty="0" smtClean="0"/>
                        <a:t>nformation</a:t>
                      </a:r>
                      <a:r>
                        <a:rPr lang="en-US" sz="1500" baseline="0" dirty="0" smtClean="0"/>
                        <a:t> extraction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11 - 12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3.6 Extracting data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through slot filling in frames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13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68 min</a:t>
                      </a:r>
                    </a:p>
                  </a:txBody>
                  <a:tcPr marL="73152" marR="73152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9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1 Overview of document/text analysis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38862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You should have read Lecture Notes p. 217 – 218 (pink).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Read Lecture Notes p. 219 – 220.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5 min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58200" cy="9144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Approaches to document/text analysis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4582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Read Lecture Notes p. 221.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audio gives brief comments on some of these 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30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6 min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3" name="UBLIS571DS-06.2b-2Lecture6.2bDocumentAnalysisSlides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199" y="1934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 Linguistic techniques</a:t>
            </a:r>
            <a:br>
              <a:rPr lang="en-US" sz="3000" dirty="0" smtClean="0"/>
            </a:br>
            <a:r>
              <a:rPr lang="en-US" sz="3000" dirty="0" smtClean="0"/>
              <a:t>Overview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Read Lecture Notes p. 222, take the page out of your binder.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In the following there is a slide for each of these techniques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 min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3.1 Query expansion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458200" cy="457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No example in the Lecture Notes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2057400"/>
            <a:ext cx="8153400" cy="1785104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tIns="91440" bIns="91440" rtlCol="0">
            <a:spAutoFit/>
          </a:bodyPr>
          <a:lstStyle/>
          <a:p>
            <a:pPr lvl="0">
              <a:spcBef>
                <a:spcPct val="60000"/>
              </a:spcBef>
            </a:pP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  <a:t>Example 3.1.1.  Search for</a:t>
            </a:r>
            <a:r>
              <a:rPr lang="en-US" sz="2000" b="1" kern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b="1" i="1" kern="0" dirty="0">
                <a:solidFill>
                  <a:srgbClr val="FF6600"/>
                </a:solidFill>
                <a:latin typeface="Arial"/>
                <a:cs typeface="Arial"/>
              </a:rPr>
              <a:t>highway construction</a:t>
            </a:r>
          </a:p>
          <a:p>
            <a:pPr lvl="0">
              <a:spcBef>
                <a:spcPct val="60000"/>
              </a:spcBef>
            </a:pPr>
            <a:r>
              <a:rPr lang="en-US" sz="2000" kern="0" dirty="0" smtClean="0">
                <a:solidFill>
                  <a:srgbClr val="FFFFFF"/>
                </a:solidFill>
                <a:latin typeface="Arial"/>
                <a:cs typeface="Arial"/>
              </a:rPr>
              <a:t>Query </a:t>
            </a: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2000" b="1" kern="0" dirty="0">
                <a:solidFill>
                  <a:srgbClr val="FFFFFF"/>
                </a:solidFill>
                <a:latin typeface="Arial"/>
                <a:cs typeface="Arial"/>
              </a:rPr>
              <a:t>synonym expansion</a:t>
            </a: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  <a:t> (useful in Google)</a:t>
            </a:r>
          </a:p>
          <a:p>
            <a:pPr lvl="0">
              <a:spcBef>
                <a:spcPct val="60000"/>
              </a:spcBef>
            </a:pPr>
            <a:r>
              <a:rPr lang="en-US" sz="2000" kern="0" dirty="0" smtClean="0">
                <a:solidFill>
                  <a:srgbClr val="FF6600"/>
                </a:solidFill>
                <a:latin typeface="Arial"/>
                <a:cs typeface="Arial"/>
              </a:rPr>
              <a:t>(highway OR throughway </a:t>
            </a:r>
            <a:r>
              <a:rPr lang="en-US" sz="2000" kern="0" dirty="0">
                <a:solidFill>
                  <a:srgbClr val="FF6600"/>
                </a:solidFill>
                <a:latin typeface="Arial"/>
                <a:cs typeface="Arial"/>
              </a:rPr>
              <a:t>OR thruway OR turnpike OR </a:t>
            </a:r>
            <a:r>
              <a:rPr lang="en-US" sz="2000" kern="0" dirty="0" smtClean="0">
                <a:solidFill>
                  <a:srgbClr val="FF6600"/>
                </a:solidFill>
                <a:latin typeface="Arial"/>
                <a:cs typeface="Arial"/>
              </a:rPr>
              <a:t>interstate </a:t>
            </a:r>
            <a:r>
              <a:rPr lang="en-US" sz="2000" kern="0" dirty="0">
                <a:solidFill>
                  <a:srgbClr val="FF6600"/>
                </a:solidFill>
                <a:latin typeface="Arial"/>
                <a:cs typeface="Arial"/>
              </a:rPr>
              <a:t>OR expressway) AND (construction OR building</a:t>
            </a:r>
            <a:r>
              <a:rPr lang="en-US" sz="2000" kern="0" dirty="0" smtClean="0">
                <a:solidFill>
                  <a:srgbClr val="FF6600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419600"/>
            <a:ext cx="8153400" cy="1785104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tIns="91440" bIns="91440" rtlCol="0">
            <a:spAutoFit/>
          </a:bodyPr>
          <a:lstStyle/>
          <a:p>
            <a:r>
              <a:rPr lang="en-US" sz="2000" dirty="0" smtClean="0"/>
              <a:t>Example 3.1.2. Search for </a:t>
            </a:r>
            <a:r>
              <a:rPr lang="en-US" sz="2000" b="1" i="1" dirty="0" smtClean="0">
                <a:solidFill>
                  <a:srgbClr val="FF6600"/>
                </a:solidFill>
              </a:rPr>
              <a:t>string instrument</a:t>
            </a:r>
          </a:p>
          <a:p>
            <a:pPr>
              <a:spcBef>
                <a:spcPct val="60000"/>
              </a:spcBef>
            </a:pP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  <a:t>Query with </a:t>
            </a:r>
            <a:r>
              <a:rPr lang="en-US" sz="2000" kern="0" dirty="0" smtClean="0">
                <a:solidFill>
                  <a:srgbClr val="FFFFFF"/>
                </a:solidFill>
                <a:latin typeface="Arial"/>
                <a:cs typeface="Arial"/>
              </a:rPr>
              <a:t>hierarchic </a:t>
            </a: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  <a:t>expansion </a:t>
            </a:r>
            <a:r>
              <a:rPr lang="en-US" sz="2000" kern="0" dirty="0" smtClean="0">
                <a:solidFill>
                  <a:srgbClr val="FFFFFF"/>
                </a:solidFill>
                <a:latin typeface="Arial"/>
                <a:cs typeface="Arial"/>
              </a:rPr>
              <a:t>(also useful </a:t>
            </a: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en-US" sz="2000" kern="0" dirty="0" smtClean="0">
                <a:solidFill>
                  <a:srgbClr val="FFFFFF"/>
                </a:solidFill>
                <a:latin typeface="Arial"/>
                <a:cs typeface="Arial"/>
              </a:rPr>
              <a:t>Google)</a:t>
            </a:r>
          </a:p>
          <a:p>
            <a:pPr>
              <a:spcBef>
                <a:spcPct val="60000"/>
              </a:spcBef>
            </a:pPr>
            <a:r>
              <a:rPr lang="en-US" sz="2000" kern="0" dirty="0" smtClean="0">
                <a:solidFill>
                  <a:srgbClr val="FF6600"/>
                </a:solidFill>
                <a:latin typeface="Arial"/>
                <a:cs typeface="Arial"/>
              </a:rPr>
              <a:t>"string instrument" OR violin OR viola OR cello OR bass OR viol OR "viola da gamba" OR violone OR </a:t>
            </a:r>
            <a:r>
              <a:rPr lang="en-US" sz="2000" b="1" kern="0" dirty="0" smtClean="0">
                <a:solidFill>
                  <a:srgbClr val="FF6600"/>
                </a:solidFill>
                <a:latin typeface="Arial"/>
                <a:cs typeface="Arial"/>
              </a:rPr>
              <a:t>...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51" y="6306492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 min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29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3.2 Noun phrases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Lecture Notes p. 223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Get the gist of the examples, Example 3.2.3 optional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Key points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Importance of noun phrases as carriers of meaning in English.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Many single nouns have multiple meanings, in a noun phrase the meaning is specified. For another example, try some noun phrases that include the word </a:t>
            </a:r>
            <a:r>
              <a:rPr lang="en-US" sz="2000" i="1" dirty="0" smtClean="0">
                <a:solidFill>
                  <a:schemeClr val="bg1"/>
                </a:solidFill>
              </a:rPr>
              <a:t>pool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3 min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3.3 Word sense disambiguation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4582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Lecture Notes p. 224 – 225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Listen to the audio while following in the Lecture </a:t>
            </a:r>
            <a:r>
              <a:rPr lang="en-US" sz="2000" dirty="0">
                <a:solidFill>
                  <a:schemeClr val="bg1"/>
                </a:solidFill>
              </a:rPr>
              <a:t>N</a:t>
            </a:r>
            <a:r>
              <a:rPr lang="en-US" sz="2000" dirty="0" smtClean="0">
                <a:solidFill>
                  <a:schemeClr val="bg1"/>
                </a:solidFill>
              </a:rPr>
              <a:t>otes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5 min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  <p:pic>
        <p:nvPicPr>
          <p:cNvPr id="2" name="UBLIS571DS-06.2b-2Lecture6.2bDocumentAnalysisSlidesSlide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1313" y="2761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15492</TotalTime>
  <Words>564</Words>
  <Application>Microsoft Office PowerPoint</Application>
  <PresentationFormat>On-screen Show (4:3)</PresentationFormat>
  <Paragraphs>141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7_Default Design</vt:lpstr>
      <vt:lpstr>UB LIS 571 Soergel Lecture 6.2b   Document analysis for retrieval and information extraction</vt:lpstr>
      <vt:lpstr>How to use these slides repeated</vt:lpstr>
      <vt:lpstr>Outline</vt:lpstr>
      <vt:lpstr>1 Overview of document/text analysis</vt:lpstr>
      <vt:lpstr>2 Approaches to document/text analysis</vt:lpstr>
      <vt:lpstr>3 Linguistic techniques Overview</vt:lpstr>
      <vt:lpstr>3.1 Query expansion</vt:lpstr>
      <vt:lpstr>3.2 Noun phrases</vt:lpstr>
      <vt:lpstr>3.3 Word sense disambiguation</vt:lpstr>
      <vt:lpstr>3.4 Named entity recognition</vt:lpstr>
      <vt:lpstr>3.5 Text structure.  Cohesion (grammatical) Coherence (lexical – semantic)</vt:lpstr>
      <vt:lpstr>3.5.3 Introduction to the analysis of  how relationships are expressed in text Application to information extraction</vt:lpstr>
      <vt:lpstr>3.6 Extracting data through slot filling in frames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691</cp:revision>
  <dcterms:created xsi:type="dcterms:W3CDTF">2002-10-21T17:52:26Z</dcterms:created>
  <dcterms:modified xsi:type="dcterms:W3CDTF">2016-02-21T04:04:58Z</dcterms:modified>
</cp:coreProperties>
</file>